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0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</p:sldIdLst>
  <p:sldSz cx="9144000" cy="6858000" type="screen4x3"/>
  <p:notesSz cx="6858000" cy="9144000"/>
  <p:embeddedFontLst>
    <p:embeddedFont>
      <p:font typeface="나눔고딕" panose="020B0600000101010101" charset="-127"/>
      <p:regular r:id="rId49"/>
      <p:bold r:id="rId50"/>
    </p:embeddedFont>
    <p:embeddedFont>
      <p:font typeface="나눔고딕코딩" panose="020B0600000101010101" charset="-127"/>
      <p:regular r:id="rId51"/>
      <p:bold r:id="rId52"/>
    </p:embeddedFont>
    <p:embeddedFont>
      <p:font typeface="drfont_daraehand" panose="020B0600000101010101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Tahoma" panose="020B0604030504040204" pitchFamily="34" charset="0"/>
      <p:regular r:id="rId56"/>
      <p:bold r:id="rId57"/>
    </p:embeddedFont>
    <p:embeddedFont>
      <p:font typeface="나눔손글씨 펜" panose="020B0600000101010101" charset="-127"/>
      <p:regular r:id="rId58"/>
    </p:embeddedFont>
    <p:embeddedFont>
      <p:font typeface="HY견고딕" panose="02030600000101010101" pitchFamily="18" charset="-127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6600"/>
    <a:srgbClr val="008080"/>
    <a:srgbClr val="FFFF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B0DA-0FCF-4313-9400-C874EDCBAA99}" type="datetimeFigureOut">
              <a:rPr lang="ko-KR" altLang="en-US" smtClean="0"/>
              <a:pPr/>
              <a:t>2014-04-26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4BA2A-F19A-4FAF-BE48-D073A0D6CD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2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>
            <a:spLocks noGrp="1"/>
          </p:cNvSpPr>
          <p:nvPr>
            <p:ph type="title" hasCustomPrompt="1"/>
          </p:nvPr>
        </p:nvSpPr>
        <p:spPr>
          <a:xfrm>
            <a:off x="683568" y="1735560"/>
            <a:ext cx="7920880" cy="1981472"/>
          </a:xfrm>
          <a:noFill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en-US" altLang="ko-KR" dirty="0" smtClean="0"/>
              <a:t>01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332656"/>
            <a:ext cx="1361745" cy="3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 userDrawn="1"/>
        </p:nvCxnSpPr>
        <p:spPr>
          <a:xfrm>
            <a:off x="611560" y="3717032"/>
            <a:ext cx="8136904" cy="0"/>
          </a:xfrm>
          <a:prstGeom prst="line">
            <a:avLst/>
          </a:prstGeom>
          <a:ln w="79375">
            <a:solidFill>
              <a:srgbClr val="00808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Users\user\Desktop\2013년\(04) HTML5\07_강의교안\circle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64" y="3065760"/>
            <a:ext cx="812683" cy="81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user\Desktop\2013년\(04) HTML5\07_강의교안\circl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69" y="2448570"/>
            <a:ext cx="640556" cy="64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3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종합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3545015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활용할 수 있는 스티커들 by네이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255DE7-01EC-49BF-A958-7C241453933B}" type="datetimeFigureOut">
              <a:rPr lang="ko-KR" altLang="en-US" smtClean="0"/>
              <a:pPr/>
              <a:t>2014-04-26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BB028F-5ABE-453F-9B52-1BE50BCEF5B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043608" y="2636912"/>
            <a:ext cx="2354400" cy="543600"/>
          </a:xfrm>
          <a:prstGeom prst="rect">
            <a:avLst/>
          </a:prstGeom>
          <a:blipFill>
            <a:blip r:embed="rId2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7624" y="98072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활용할 수 있는 스티커 들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190452" y="1899636"/>
            <a:ext cx="2354400" cy="543600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8" name="그룹 64"/>
          <p:cNvGrpSpPr>
            <a:grpSpLocks/>
          </p:cNvGrpSpPr>
          <p:nvPr userDrawn="1"/>
        </p:nvGrpSpPr>
        <p:grpSpPr bwMode="auto">
          <a:xfrm>
            <a:off x="5940152" y="3789040"/>
            <a:ext cx="2524943" cy="2383137"/>
            <a:chOff x="2551097" y="4579159"/>
            <a:chExt cx="2035623" cy="1921675"/>
          </a:xfrm>
        </p:grpSpPr>
        <p:sp>
          <p:nvSpPr>
            <p:cNvPr id="9" name="현 8"/>
            <p:cNvSpPr/>
            <p:nvPr/>
          </p:nvSpPr>
          <p:spPr>
            <a:xfrm>
              <a:off x="2551097" y="4688742"/>
              <a:ext cx="1811736" cy="1812092"/>
            </a:xfrm>
            <a:prstGeom prst="chord">
              <a:avLst>
                <a:gd name="adj1" fmla="val 21449622"/>
                <a:gd name="adj2" fmla="val 16348604"/>
              </a:avLst>
            </a:prstGeom>
            <a:solidFill>
              <a:srgbClr val="C6CA14"/>
            </a:solidFill>
            <a:ln w="762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현 9"/>
            <p:cNvSpPr/>
            <p:nvPr/>
          </p:nvSpPr>
          <p:spPr>
            <a:xfrm rot="18470178">
              <a:off x="3494979" y="4451431"/>
              <a:ext cx="964013" cy="1219468"/>
            </a:xfrm>
            <a:prstGeom prst="chord">
              <a:avLst>
                <a:gd name="adj1" fmla="val 6151234"/>
                <a:gd name="adj2" fmla="val 1628646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3000">
                  <a:schemeClr val="bg1">
                    <a:lumMod val="75000"/>
                  </a:schemeClr>
                </a:gs>
                <a:gs pos="61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63500" dir="8100000" sx="102000" sy="102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12" name="그림 11" descr="도형_면직사각형_옐로우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572000" y="942711"/>
            <a:ext cx="3314700" cy="1228725"/>
          </a:xfrm>
          <a:prstGeom prst="rect">
            <a:avLst/>
          </a:prstGeom>
        </p:spPr>
      </p:pic>
      <p:pic>
        <p:nvPicPr>
          <p:cNvPr id="14" name="그림 13" descr="icon_화살표좌.png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6051" y="4811241"/>
            <a:ext cx="619125" cy="533400"/>
          </a:xfrm>
          <a:prstGeom prst="rect">
            <a:avLst/>
          </a:prstGeom>
        </p:spPr>
      </p:pic>
      <p:pic>
        <p:nvPicPr>
          <p:cNvPr id="15" name="그림 14" descr="icon_느낌표.png"/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4048" y="3774268"/>
            <a:ext cx="619125" cy="533400"/>
          </a:xfrm>
          <a:prstGeom prst="rect">
            <a:avLst/>
          </a:prstGeom>
        </p:spPr>
      </p:pic>
      <p:pic>
        <p:nvPicPr>
          <p:cNvPr id="16" name="그림 15" descr="icon_돋보기.png"/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0877" y="1196972"/>
            <a:ext cx="355382" cy="306175"/>
          </a:xfrm>
          <a:prstGeom prst="rect">
            <a:avLst/>
          </a:prstGeom>
        </p:spPr>
      </p:pic>
      <p:pic>
        <p:nvPicPr>
          <p:cNvPr id="17" name="그림 16" descr="icon_비행기.png"/>
          <p:cNvPicPr>
            <a:picLocks noChangeAspect="1"/>
          </p:cNvPicPr>
          <p:nvPr userDrawn="1"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95736" y="3794373"/>
            <a:ext cx="619125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788024" y="1165394"/>
            <a:ext cx="22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</a:t>
            </a:r>
            <a:r>
              <a:rPr lang="en-US" altLang="ko-KR" baseline="0" dirty="0" smtClean="0"/>
              <a:t>_ </a:t>
            </a:r>
            <a:r>
              <a:rPr lang="en-US" altLang="ko-KR" baseline="0" smtClean="0"/>
              <a:t>length </a:t>
            </a:r>
            <a:r>
              <a:rPr lang="ko-KR" altLang="en-US" baseline="0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법 요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형_면직사각형_옐로우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354903"/>
            <a:ext cx="7321642" cy="408220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83568" y="7647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baseline="0" dirty="0" smtClean="0">
                <a:latin typeface="+mj-lt"/>
                <a:ea typeface="나눔고딕코딩" pitchFamily="49" charset="-127"/>
              </a:rPr>
              <a:t>_ length </a:t>
            </a:r>
            <a:r>
              <a:rPr lang="ko-KR" altLang="en-US" baseline="0" dirty="0" smtClean="0">
                <a:latin typeface="+mj-lt"/>
                <a:ea typeface="나눔고딕코딩" pitchFamily="49" charset="-127"/>
              </a:rPr>
              <a:t>속성</a:t>
            </a:r>
            <a:endParaRPr lang="ko-KR" altLang="en-US" dirty="0">
              <a:latin typeface="+mj-lt"/>
              <a:ea typeface="나눔고딕코딩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75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919"/>
            </a:avLst>
          </a:prstGeom>
          <a:solidFill>
            <a:srgbClr val="FFFF00">
              <a:alpha val="13000"/>
            </a:srgbClr>
          </a:solidFill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27584" y="1120775"/>
            <a:ext cx="7186612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CookBook,HTML5</a:t>
            </a:r>
            <a:r>
              <a:rPr kumimoji="0" lang="de-DE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웹 프로그래밍 입문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83568" y="1500460"/>
            <a:ext cx="7991475" cy="20005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smtClean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28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600" dirty="0"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6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600" dirty="0" smtClean="0">
                <a:ea typeface="맑은 고딕" pitchFamily="50" charset="-127"/>
              </a:rPr>
              <a:t>㈜</a:t>
            </a:r>
            <a:r>
              <a:rPr kumimoji="0" lang="ko-KR" altLang="en-US" sz="1600" dirty="0">
                <a:ea typeface="맑은 고딕" pitchFamily="50" charset="-127"/>
              </a:rPr>
              <a:t>에 있습니다</a:t>
            </a:r>
            <a:r>
              <a:rPr kumimoji="0" lang="en-US" altLang="ko-KR" sz="1600" dirty="0">
                <a:ea typeface="맑은 고딕" pitchFamily="50" charset="-127"/>
              </a:rPr>
              <a:t>.</a:t>
            </a:r>
            <a:r>
              <a:rPr kumimoji="0" lang="ko-KR" altLang="en-US" sz="16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6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년 이하의 징역 </a:t>
            </a:r>
            <a:endParaRPr kumimoji="0" lang="en-US" altLang="ko-KR" sz="16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    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54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128"/>
            </a:avLst>
          </a:prstGeom>
          <a:noFill/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/>
          <a:srcRect l="10625" t="5901" r="20564" b="8170"/>
          <a:stretch>
            <a:fillRect/>
          </a:stretch>
        </p:blipFill>
        <p:spPr bwMode="auto">
          <a:xfrm>
            <a:off x="5286375" y="2840038"/>
            <a:ext cx="3857625" cy="361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9"/>
          <p:cNvSpPr txBox="1"/>
          <p:nvPr userDrawn="1"/>
        </p:nvSpPr>
        <p:spPr>
          <a:xfrm>
            <a:off x="646386" y="690414"/>
            <a:ext cx="4085697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646386" y="1772816"/>
            <a:ext cx="6877942" cy="4104456"/>
          </a:xfrm>
        </p:spPr>
        <p:txBody>
          <a:bodyPr>
            <a:normAutofit/>
          </a:bodyPr>
          <a:lstStyle>
            <a:lvl1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  <a:defRPr sz="32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 sz="24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2pPr>
            <a:lvl3pPr>
              <a:defRPr sz="20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3pPr>
            <a:lvl4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4pPr>
            <a:lvl5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08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549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0625" t="5900" r="20564" b="8169"/>
          <a:stretch>
            <a:fillRect/>
          </a:stretch>
        </p:blipFill>
        <p:spPr>
          <a:xfrm>
            <a:off x="5314177" y="2708920"/>
            <a:ext cx="3856463" cy="3611925"/>
          </a:xfrm>
          <a:prstGeom prst="rect">
            <a:avLst/>
          </a:prstGeom>
        </p:spPr>
      </p:pic>
      <p:sp>
        <p:nvSpPr>
          <p:cNvPr id="5" name="TextBox 9"/>
          <p:cNvSpPr txBox="1"/>
          <p:nvPr userDrawn="1"/>
        </p:nvSpPr>
        <p:spPr>
          <a:xfrm>
            <a:off x="646386" y="692696"/>
            <a:ext cx="4101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662360" y="1775098"/>
            <a:ext cx="7467326" cy="4104456"/>
          </a:xfrm>
        </p:spPr>
        <p:txBody>
          <a:bodyPr>
            <a:normAutofit/>
          </a:bodyPr>
          <a:lstStyle>
            <a:lvl1pPr marL="457200" indent="-457200">
              <a:buClr>
                <a:schemeClr val="accent2"/>
              </a:buClr>
              <a:buFont typeface="Wingdings" pitchFamily="2" charset="2"/>
              <a:buChar char="ü"/>
              <a:defRPr sz="2800">
                <a:solidFill>
                  <a:schemeClr val="accent4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4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예제 소스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896069"/>
            <a:ext cx="8352928" cy="5616575"/>
          </a:xfr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 kumimoji="1" lang="ko-KR" altLang="en-US" sz="1600" b="0" kern="1200" baseline="0" dirty="0" smtClean="0">
                <a:solidFill>
                  <a:schemeClr val="tx1"/>
                </a:solidFill>
                <a:latin typeface="나눔고딕코딩" pitchFamily="49" charset="-127"/>
                <a:ea typeface="나눔고딕코딩" pitchFamily="49" charset="-127"/>
                <a:cs typeface="Tahoma" pitchFamily="34" charset="0"/>
              </a:defRPr>
            </a:lvl1pPr>
          </a:lstStyle>
          <a:p>
            <a:pPr lvl="0"/>
            <a:r>
              <a:rPr lang="en-US" altLang="ko-KR" b="0" dirty="0" err="1" smtClean="0"/>
              <a:t>qhfejskdf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sdfsdf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asdfasdfadsf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107504" y="260648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995120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79512" y="908719"/>
            <a:ext cx="412691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0751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예제의 포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186094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예제의 포인트+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12776"/>
            <a:ext cx="8728075" cy="5184874"/>
          </a:xfrm>
        </p:spPr>
        <p:txBody>
          <a:bodyPr/>
          <a:lstStyle>
            <a:lvl1pPr marL="342900" indent="-342900">
              <a:buClr>
                <a:srgbClr val="006600"/>
              </a:buClr>
              <a:buFont typeface="Wingdings" pitchFamily="2" charset="2"/>
              <a:buChar char="ü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72171" y="908720"/>
            <a:ext cx="2167581" cy="544761"/>
            <a:chOff x="107504" y="908720"/>
            <a:chExt cx="2167581" cy="544761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1547664" y="908720"/>
              <a:ext cx="542751" cy="72008"/>
              <a:chOff x="1724993" y="908720"/>
              <a:chExt cx="542751" cy="72008"/>
            </a:xfrm>
          </p:grpSpPr>
          <p:sp>
            <p:nvSpPr>
              <p:cNvPr id="6" name="타원 5"/>
              <p:cNvSpPr/>
              <p:nvPr userDrawn="1"/>
            </p:nvSpPr>
            <p:spPr>
              <a:xfrm>
                <a:off x="1724993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 userDrawn="1"/>
            </p:nvSpPr>
            <p:spPr>
              <a:xfrm>
                <a:off x="1960365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 userDrawn="1"/>
            </p:nvSpPr>
            <p:spPr>
              <a:xfrm>
                <a:off x="2195736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 userDrawn="1"/>
          </p:nvSpPr>
          <p:spPr>
            <a:xfrm>
              <a:off x="107504" y="991816"/>
              <a:ext cx="2167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80"/>
                </a:buClr>
                <a:buSzTx/>
                <a:buFont typeface="Wingdings" pitchFamily="2" charset="2"/>
                <a:buChar char="u"/>
                <a:tabLst/>
                <a:defRPr/>
              </a:pPr>
              <a:r>
                <a:rPr lang="ko-KR" altLang="en-US" sz="2400" dirty="0" smtClean="0">
                  <a:solidFill>
                    <a:schemeClr val="tx2"/>
                  </a:solidFill>
                  <a:latin typeface="drfont_daraehand" pitchFamily="66" charset="-127"/>
                  <a:ea typeface="drfont_daraehand" pitchFamily="66" charset="-127"/>
                </a:rPr>
                <a:t>예제의 포인트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534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코드없이 제목 있는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980728"/>
            <a:ext cx="8728075" cy="5616922"/>
          </a:xfrm>
        </p:spPr>
        <p:txBody>
          <a:bodyPr/>
          <a:lstStyle>
            <a:lvl1pPr marL="457200" indent="-457200">
              <a:buClr>
                <a:srgbClr val="006600"/>
              </a:buClr>
              <a:buFont typeface="+mj-lt"/>
              <a:buAutoNum type="arabicPeriod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예제 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251520" y="764704"/>
            <a:ext cx="864096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>
            <a:lvl2pPr>
              <a:buClr>
                <a:schemeClr val="accent6"/>
              </a:buClr>
              <a:defRPr/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6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908719"/>
            <a:ext cx="8229600" cy="5688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84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6" r:id="rId8"/>
    <p:sldLayoutId id="2147483650" r:id="rId9"/>
    <p:sldLayoutId id="2147483668" r:id="rId10"/>
    <p:sldLayoutId id="2147483655" r:id="rId11"/>
    <p:sldLayoutId id="2147483651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009999"/>
        </a:buClr>
        <a:buFont typeface="Wingdings" pitchFamily="2" charset="2"/>
        <a:buChar char="u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951584"/>
            <a:ext cx="7920880" cy="1981472"/>
          </a:xfrm>
        </p:spPr>
        <p:txBody>
          <a:bodyPr/>
          <a:lstStyle/>
          <a:p>
            <a:r>
              <a:rPr lang="en-US" altLang="ko-KR" dirty="0" smtClean="0"/>
              <a:t>08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자바스크립트 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6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 </a:t>
            </a:r>
            <a:r>
              <a:rPr lang="ko-KR" altLang="en-US" smtClean="0"/>
              <a:t>자바스크립트 출력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가장 기본적인 출력 방법</a:t>
            </a:r>
            <a:endParaRPr lang="en-US" altLang="ko-KR" smtClean="0"/>
          </a:p>
          <a:p>
            <a:pPr lvl="1"/>
            <a:r>
              <a:rPr lang="en-US" altLang="ko-KR" smtClean="0"/>
              <a:t>alert() </a:t>
            </a:r>
            <a:r>
              <a:rPr lang="ko-KR" altLang="en-US" smtClean="0"/>
              <a:t>함수</a:t>
            </a:r>
            <a:endParaRPr lang="ko-KR" altLang="en-US"/>
          </a:p>
        </p:txBody>
      </p:sp>
      <p:pic>
        <p:nvPicPr>
          <p:cNvPr id="4" name="그림 3" descr="ch08-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844824"/>
            <a:ext cx="2759318" cy="49758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87624" y="242088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8-1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alert()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함수 형식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기본 출력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alert()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8-1]</a:t>
            </a:r>
            <a:r>
              <a:rPr lang="ko-KR" altLang="en-US" dirty="0" smtClean="0"/>
              <a:t>과 같이 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8-1</a:t>
            </a:r>
            <a:endParaRPr lang="ko-KR" altLang="en-US"/>
          </a:p>
        </p:txBody>
      </p:sp>
      <p:pic>
        <p:nvPicPr>
          <p:cNvPr id="5" name="그림 4" descr="ch08-ex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7" y="1916832"/>
            <a:ext cx="1942960" cy="1512168"/>
          </a:xfrm>
          <a:prstGeom prst="rect">
            <a:avLst/>
          </a:prstGeom>
        </p:spPr>
      </p:pic>
      <p:pic>
        <p:nvPicPr>
          <p:cNvPr id="6" name="그림 5" descr="도형_면직사각형_옐로우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592" y="3356992"/>
            <a:ext cx="7920880" cy="3501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7624" y="3645023"/>
            <a:ext cx="72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dirty="0" smtClean="0">
                <a:latin typeface="+mj-lt"/>
                <a:ea typeface="나눔고딕코딩" pitchFamily="49" charset="-127"/>
              </a:rPr>
              <a:t>_</a:t>
            </a:r>
            <a:r>
              <a:rPr lang="ko-KR" altLang="en-US" sz="2000" b="1" baseline="0" dirty="0" smtClean="0">
                <a:latin typeface="+mj-lt"/>
                <a:ea typeface="나눔고딕코딩" pitchFamily="49" charset="-127"/>
              </a:rPr>
              <a:t>크롬 개발자 도구를 이용한 실행 결과 확인</a:t>
            </a:r>
            <a:endParaRPr lang="en-US" altLang="ko-KR" sz="2000" b="1" baseline="0" dirty="0" smtClean="0">
              <a:latin typeface="+mj-lt"/>
              <a:ea typeface="나눔고딕코딩" pitchFamily="49" charset="-127"/>
            </a:endParaRPr>
          </a:p>
          <a:p>
            <a:r>
              <a:rPr lang="ko-KR" altLang="en-US" sz="2000" dirty="0" smtClean="0">
                <a:latin typeface="+mj-lt"/>
                <a:ea typeface="나눔고딕코딩" pitchFamily="49" charset="-127"/>
              </a:rPr>
              <a:t>크롬 웹 브라우저에서 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F12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를 눌러 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[Console] 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탭을 이용하면 자바스크립트 코드 결과를 바로 확인할 수 있음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.</a:t>
            </a:r>
          </a:p>
          <a:p>
            <a:endParaRPr lang="ko-KR" altLang="en-US" sz="2000" dirty="0" smtClean="0">
              <a:latin typeface="+mj-lt"/>
              <a:ea typeface="나눔고딕코딩" pitchFamily="49" charset="-127"/>
            </a:endParaRPr>
          </a:p>
        </p:txBody>
      </p:sp>
      <p:pic>
        <p:nvPicPr>
          <p:cNvPr id="8" name="그림 7" descr="ch08-0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640" y="4725144"/>
            <a:ext cx="4663440" cy="1280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9632" y="6093296"/>
            <a:ext cx="557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8-2 </a:t>
            </a:r>
            <a:r>
              <a:rPr lang="ko-KR" altLang="en-US" smtClean="0"/>
              <a:t>크롬 개발자 도구를 이용한 실행 결과 확인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38471"/>
            <a:ext cx="34956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 </a:t>
            </a:r>
            <a:r>
              <a:rPr lang="ko-KR" altLang="en-US" smtClean="0"/>
              <a:t>자료형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자바스크립트 자료형의 종류</a:t>
            </a:r>
            <a:endParaRPr lang="en-US" altLang="ko-KR" smtClean="0"/>
          </a:p>
          <a:p>
            <a:pPr lvl="1"/>
            <a:r>
              <a:rPr lang="ko-KR" altLang="en-US" smtClean="0"/>
              <a:t>숫자</a:t>
            </a:r>
            <a:endParaRPr lang="en-US" altLang="ko-KR" smtClean="0"/>
          </a:p>
          <a:p>
            <a:pPr lvl="1"/>
            <a:r>
              <a:rPr lang="ko-KR" altLang="en-US" smtClean="0"/>
              <a:t>문자열</a:t>
            </a:r>
            <a:endParaRPr lang="en-US" altLang="ko-KR" smtClean="0"/>
          </a:p>
          <a:p>
            <a:pPr lvl="1"/>
            <a:r>
              <a:rPr lang="ko-KR" altLang="en-US" smtClean="0"/>
              <a:t>불리언</a:t>
            </a:r>
            <a:endParaRPr lang="en-US" altLang="ko-KR" smtClean="0"/>
          </a:p>
          <a:p>
            <a:pPr lvl="1"/>
            <a:r>
              <a:rPr lang="ko-KR" altLang="en-US" smtClean="0"/>
              <a:t>함수</a:t>
            </a:r>
            <a:endParaRPr lang="en-US" altLang="ko-KR" smtClean="0"/>
          </a:p>
          <a:p>
            <a:pPr lvl="1"/>
            <a:r>
              <a:rPr lang="ko-KR" altLang="en-US" smtClean="0"/>
              <a:t>객체</a:t>
            </a:r>
            <a:endParaRPr lang="en-US" altLang="ko-KR" smtClean="0"/>
          </a:p>
          <a:p>
            <a:pPr lvl="1"/>
            <a:r>
              <a:rPr lang="ko-KR" altLang="en-US" smtClean="0"/>
              <a:t>정의되지 않은 자료형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3.1 </a:t>
            </a:r>
            <a:r>
              <a:rPr lang="ko-KR" altLang="en-US" smtClean="0"/>
              <a:t>숫자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정수와 실수를 구분하지 않음</a:t>
            </a:r>
            <a:endParaRPr lang="en-US" altLang="ko-KR" dirty="0" smtClean="0"/>
          </a:p>
          <a:p>
            <a:r>
              <a:rPr lang="ko-KR" altLang="en-US" dirty="0" smtClean="0"/>
              <a:t>연산자 우선순위 고려해 프로그래밍해야 함</a:t>
            </a:r>
            <a:endParaRPr lang="en-US" altLang="ko-KR" dirty="0" smtClean="0"/>
          </a:p>
          <a:p>
            <a:r>
              <a:rPr lang="ko-KR" altLang="en-US" dirty="0"/>
              <a:t>나머지 연산자</a:t>
            </a:r>
            <a:endParaRPr lang="en-US" altLang="ko-KR" dirty="0"/>
          </a:p>
          <a:p>
            <a:pPr lvl="1"/>
            <a:r>
              <a:rPr lang="ko-KR" altLang="en-US" dirty="0"/>
              <a:t>좌변을 우변으로 나눈 나머지</a:t>
            </a:r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720940"/>
              </p:ext>
            </p:extLst>
          </p:nvPr>
        </p:nvGraphicFramePr>
        <p:xfrm>
          <a:off x="468313" y="1340768"/>
          <a:ext cx="7416824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8272"/>
                <a:gridCol w="4968552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 기호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덧셈 연산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-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뺄셈 연산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*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곱셈 연산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/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나눗셈 연산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26643"/>
              </p:ext>
            </p:extLst>
          </p:nvPr>
        </p:nvGraphicFramePr>
        <p:xfrm>
          <a:off x="468313" y="90805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8-5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기본 사칙 연산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6229173"/>
              </p:ext>
            </p:extLst>
          </p:nvPr>
        </p:nvGraphicFramePr>
        <p:xfrm>
          <a:off x="1331640" y="5733256"/>
          <a:ext cx="705678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0731"/>
                <a:gridCol w="4166053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%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나머지 연산자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99166"/>
              </p:ext>
            </p:extLst>
          </p:nvPr>
        </p:nvGraphicFramePr>
        <p:xfrm>
          <a:off x="1259632" y="530120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8-6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나머지 연산자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3.2 </a:t>
            </a:r>
            <a:r>
              <a:rPr lang="ko-KR" altLang="en-US" smtClean="0"/>
              <a:t>문자열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문자의 집합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문자열 생성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큰따옴표 안에 문자를 넣는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작은따옴표 안에 문자를 넣는 방법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문자열 안에 따옴표를 넣을 경우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→ </a:t>
            </a:r>
            <a:r>
              <a:rPr lang="ko-KR" altLang="en-US" dirty="0" smtClean="0"/>
              <a:t>서로 다른 따옴표로 문자열을 감싸줌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3.2 </a:t>
            </a:r>
            <a:r>
              <a:rPr lang="ko-KR" altLang="en-US" smtClean="0"/>
              <a:t>문자열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이스케이프 문자</a:t>
            </a:r>
            <a:endParaRPr lang="en-US" altLang="ko-KR" dirty="0"/>
          </a:p>
          <a:p>
            <a:pPr lvl="1"/>
            <a:r>
              <a:rPr lang="ko-KR" altLang="en-US" dirty="0"/>
              <a:t>특수 기능 수행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문자열은 문자열 연결 연산자를 사용하여 합칠 수 있음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3832129"/>
              </p:ext>
            </p:extLst>
          </p:nvPr>
        </p:nvGraphicFramePr>
        <p:xfrm>
          <a:off x="1259632" y="5517232"/>
          <a:ext cx="5976664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8272"/>
                <a:gridCol w="3528392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연산자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+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문자열 연결 연산자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7225"/>
              </p:ext>
            </p:extLst>
          </p:nvPr>
        </p:nvGraphicFramePr>
        <p:xfrm>
          <a:off x="1259632" y="5085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8-8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문자열 연결 연산자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652972"/>
              </p:ext>
            </p:extLst>
          </p:nvPr>
        </p:nvGraphicFramePr>
        <p:xfrm>
          <a:off x="1259632" y="2276872"/>
          <a:ext cx="7560840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6224"/>
                <a:gridCol w="1728192"/>
                <a:gridCol w="2088232"/>
                <a:gridCol w="1728192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이스케이프 문자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이스케이프 문자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￦</a:t>
                      </a:r>
                      <a:r>
                        <a:rPr lang="en-US" altLang="ko-KR" smtClean="0"/>
                        <a:t>t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수평 탭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’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작은따옴표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￦</a:t>
                      </a:r>
                      <a:r>
                        <a:rPr lang="en-US" altLang="ko-KR" smtClean="0"/>
                        <a:t>n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행 바꿈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￦</a:t>
                      </a:r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큰따옴표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￦￦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역 슬래시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568793"/>
              </p:ext>
            </p:extLst>
          </p:nvPr>
        </p:nvGraphicFramePr>
        <p:xfrm>
          <a:off x="1259632" y="1844824"/>
          <a:ext cx="37444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8-7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이스케이프 문자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3.3 </a:t>
            </a:r>
            <a:r>
              <a:rPr lang="ko-KR" altLang="en-US" smtClean="0"/>
              <a:t>불리언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불리언</a:t>
            </a:r>
            <a:endParaRPr lang="en-US" altLang="ko-KR" smtClean="0"/>
          </a:p>
          <a:p>
            <a:pPr lvl="1"/>
            <a:r>
              <a:rPr lang="ko-KR" altLang="en-US" smtClean="0"/>
              <a:t>결과를 참과 거짓으로 표현할 때 사용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문자열도 비교 가능</a:t>
            </a:r>
            <a:endParaRPr lang="en-US" altLang="ko-KR" smtClean="0"/>
          </a:p>
          <a:p>
            <a:pPr lvl="2"/>
            <a:r>
              <a:rPr lang="ko-KR" altLang="en-US" smtClean="0"/>
              <a:t>국어 사전의 앞쪽에 위치할수록 값이 작음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/>
        </p:nvGraphicFramePr>
        <p:xfrm>
          <a:off x="1331640" y="2204864"/>
          <a:ext cx="612068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6224"/>
                <a:gridCol w="4104456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연산자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&gt;=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좌변이 우변보다 크거나 같음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&lt;=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우변이 좌변보다 크거나 같음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&gt;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좌변이 우변보다 큼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&lt;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우변이 좌변보다 큼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==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좌변과 우변이 같음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!=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좌변과 우변이 다름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331640" y="1772816"/>
          <a:ext cx="37444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8-9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비교 연산자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3.3 </a:t>
            </a:r>
            <a:r>
              <a:rPr lang="ko-KR" altLang="en-US" smtClean="0"/>
              <a:t>불리언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논리 부정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참 → 거짓</a:t>
            </a:r>
            <a:r>
              <a:rPr lang="en-US" altLang="ko-KR" dirty="0" smtClean="0"/>
              <a:t>,  </a:t>
            </a:r>
            <a:r>
              <a:rPr lang="ko-KR" altLang="en-US" dirty="0"/>
              <a:t>거짓 → </a:t>
            </a:r>
            <a:r>
              <a:rPr lang="ko-KR" altLang="en-US" dirty="0" smtClean="0"/>
              <a:t>참으로 바꿈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논리합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양쪽이  모두 </a:t>
            </a:r>
            <a:r>
              <a:rPr lang="ko-KR" altLang="en-US" dirty="0"/>
              <a:t>거짓 → 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나머지는 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논리곱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양쪽이 모두 </a:t>
            </a:r>
            <a:r>
              <a:rPr lang="ko-KR" altLang="en-US" dirty="0"/>
              <a:t>참 → </a:t>
            </a:r>
            <a:r>
              <a:rPr lang="ko-KR" altLang="en-US" dirty="0" smtClean="0"/>
              <a:t>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나머지는 거짓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723362"/>
              </p:ext>
            </p:extLst>
          </p:nvPr>
        </p:nvGraphicFramePr>
        <p:xfrm>
          <a:off x="468313" y="1340768"/>
          <a:ext cx="4752528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6224"/>
                <a:gridCol w="2736304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!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논리 부정 연산자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∥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논리합 연산자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&amp;&amp;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논리곱 연산자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366400"/>
              </p:ext>
            </p:extLst>
          </p:nvPr>
        </p:nvGraphicFramePr>
        <p:xfrm>
          <a:off x="468313" y="908050"/>
          <a:ext cx="37444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8-10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논리 연산자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3.3 </a:t>
            </a:r>
            <a:r>
              <a:rPr lang="ko-KR" altLang="en-US" smtClean="0"/>
              <a:t>불리언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376639"/>
              </p:ext>
            </p:extLst>
          </p:nvPr>
        </p:nvGraphicFramePr>
        <p:xfrm>
          <a:off x="468312" y="1340768"/>
          <a:ext cx="8064127" cy="2016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9182"/>
                <a:gridCol w="1600320"/>
                <a:gridCol w="2566380"/>
                <a:gridCol w="2718245"/>
              </a:tblGrid>
              <a:tr h="4032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좌변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우변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논리합 연산 결과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논리곱 연산 결과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true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true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false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false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86178"/>
              </p:ext>
            </p:extLst>
          </p:nvPr>
        </p:nvGraphicFramePr>
        <p:xfrm>
          <a:off x="468313" y="908050"/>
          <a:ext cx="47525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8-11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논리합과 논리곱 연산 결과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 </a:t>
            </a:r>
            <a:r>
              <a:rPr lang="ko-KR" altLang="en-US" smtClean="0"/>
              <a:t>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값을 저장할 때 사용하는 식별자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숫자뿐만 아니라 모든 자료형 저장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변수의 사용 과정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변수 선언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 사용</a:t>
            </a:r>
            <a:r>
              <a:rPr lang="en-US" altLang="ko-KR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변수 초기화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처음 값을 할당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0357" y="4221088"/>
            <a:ext cx="6914051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402446"/>
              </p:ext>
            </p:extLst>
          </p:nvPr>
        </p:nvGraphicFramePr>
        <p:xfrm>
          <a:off x="1330357" y="3807710"/>
          <a:ext cx="47525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코드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8-16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변수에 저장된 값 출력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mtClean="0"/>
              <a:t>자바스크립트 기본 용어</a:t>
            </a:r>
            <a:endParaRPr lang="en-US" altLang="ko-KR" smtClean="0"/>
          </a:p>
          <a:p>
            <a:r>
              <a:rPr lang="ko-KR" altLang="en-US" smtClean="0"/>
              <a:t>자바스크립트 출력</a:t>
            </a:r>
            <a:endParaRPr lang="en-US" altLang="ko-KR" smtClean="0"/>
          </a:p>
          <a:p>
            <a:r>
              <a:rPr lang="ko-KR" altLang="en-US" smtClean="0"/>
              <a:t>자료형</a:t>
            </a:r>
            <a:endParaRPr lang="en-US" altLang="ko-KR" smtClean="0"/>
          </a:p>
          <a:p>
            <a:r>
              <a:rPr lang="ko-KR" altLang="en-US" smtClean="0"/>
              <a:t>변수</a:t>
            </a:r>
            <a:endParaRPr lang="en-US" altLang="ko-KR" smtClean="0"/>
          </a:p>
          <a:p>
            <a:r>
              <a:rPr lang="ko-KR" altLang="en-US" smtClean="0"/>
              <a:t>조건문</a:t>
            </a:r>
            <a:endParaRPr lang="en-US" altLang="ko-KR" smtClean="0"/>
          </a:p>
          <a:p>
            <a:r>
              <a:rPr lang="ko-KR" altLang="en-US" smtClean="0"/>
              <a:t>반복문</a:t>
            </a:r>
            <a:endParaRPr lang="en-US" altLang="ko-KR" smtClean="0"/>
          </a:p>
          <a:p>
            <a:r>
              <a:rPr lang="ko-KR" altLang="en-US" smtClean="0"/>
              <a:t>함수</a:t>
            </a:r>
            <a:endParaRPr lang="en-US" altLang="ko-KR" smtClean="0"/>
          </a:p>
          <a:p>
            <a:r>
              <a:rPr lang="ko-KR" altLang="en-US" smtClean="0"/>
              <a:t>객체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4335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변수 사용법</a:t>
            </a:r>
            <a:r>
              <a:rPr lang="en-US" altLang="ko-KR" smtClean="0"/>
              <a:t>(</a:t>
            </a:r>
            <a:r>
              <a:rPr lang="ko-KR" altLang="en-US" smtClean="0"/>
              <a:t>선언과 초기화</a:t>
            </a:r>
            <a:r>
              <a:rPr lang="en-US" altLang="ko-KR" smtClean="0"/>
              <a:t>) </a:t>
            </a:r>
            <a:r>
              <a:rPr lang="ko-KR" altLang="en-US" smtClean="0"/>
              <a:t>익히기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8-17]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변수 사용하기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8-18]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8-2</a:t>
            </a:r>
            <a:endParaRPr lang="ko-KR" altLang="en-US"/>
          </a:p>
        </p:txBody>
      </p:sp>
      <p:pic>
        <p:nvPicPr>
          <p:cNvPr id="7" name="그림 6" descr="ch08-ex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3140969"/>
            <a:ext cx="1798525" cy="172819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62" y="1412776"/>
            <a:ext cx="4272515" cy="376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5.1 if </a:t>
            </a:r>
            <a:r>
              <a:rPr lang="ko-KR" altLang="en-US" smtClean="0"/>
              <a:t>조건문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if </a:t>
            </a:r>
            <a:r>
              <a:rPr lang="ko-KR" altLang="en-US" dirty="0" smtClean="0"/>
              <a:t>조건문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불리언</a:t>
            </a:r>
            <a:r>
              <a:rPr lang="ko-KR" altLang="en-US" dirty="0" smtClean="0"/>
              <a:t> 표현식이 </a:t>
            </a:r>
            <a:r>
              <a:rPr lang="en-US" altLang="ko-KR" dirty="0" smtClean="0"/>
              <a:t>true</a:t>
            </a:r>
            <a:r>
              <a:rPr lang="ko-KR" altLang="en-US" dirty="0"/>
              <a:t> → </a:t>
            </a:r>
            <a:r>
              <a:rPr lang="ko-KR" altLang="en-US" dirty="0" smtClean="0"/>
              <a:t>문장 실행</a:t>
            </a:r>
            <a:r>
              <a:rPr lang="en-US" altLang="ko-KR" dirty="0" smtClean="0"/>
              <a:t>, false </a:t>
            </a:r>
            <a:r>
              <a:rPr lang="ko-KR" altLang="en-US" dirty="0"/>
              <a:t>→ </a:t>
            </a:r>
            <a:r>
              <a:rPr lang="ko-KR" altLang="en-US" dirty="0" smtClean="0"/>
              <a:t>문장 무시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문장이 여러 행이라면 중괄호 사용</a:t>
            </a:r>
            <a:endParaRPr lang="ko-KR" altLang="en-US" dirty="0"/>
          </a:p>
        </p:txBody>
      </p:sp>
      <p:pic>
        <p:nvPicPr>
          <p:cNvPr id="7" name="그림 6" descr="ch08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276872"/>
            <a:ext cx="2460273" cy="18002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115616" y="4149080"/>
          <a:ext cx="47525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8-3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조건문 순서도와 형식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20888"/>
            <a:ext cx="2880320" cy="1349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if </a:t>
            </a:r>
            <a:r>
              <a:rPr lang="ko-KR" altLang="en-US" smtClean="0"/>
              <a:t>조건문으로 참</a:t>
            </a:r>
            <a:r>
              <a:rPr lang="en-US" altLang="ko-KR" smtClean="0"/>
              <a:t>, </a:t>
            </a:r>
            <a:r>
              <a:rPr lang="ko-KR" altLang="en-US" smtClean="0"/>
              <a:t>거짓 구분하기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8-19]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조건문의 표현식이 거짓 → 내부의 문장을 실행하지 않음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8-3</a:t>
            </a:r>
            <a:endParaRPr lang="ko-KR" altLang="en-US"/>
          </a:p>
        </p:txBody>
      </p:sp>
      <p:pic>
        <p:nvPicPr>
          <p:cNvPr id="5" name="그림 4" descr="ch08-ex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6448" y="1844824"/>
            <a:ext cx="2449109" cy="216024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10" y="4149080"/>
            <a:ext cx="5338569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if </a:t>
            </a:r>
            <a:r>
              <a:rPr lang="ko-KR" altLang="en-US" smtClean="0"/>
              <a:t>조건문으로 조건에 따라 분기하기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현재 시간 구하기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8-20]</a:t>
            </a:r>
            <a:r>
              <a:rPr lang="ko-KR" altLang="en-US" dirty="0" smtClean="0"/>
              <a:t>과 같이 작성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오전과 오후 구분하기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8-21]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오전과 오후를 구분하는 기준인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시를 이용해 조건문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시점에 따라 실행 결과가 달라질 수 있음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8-4</a:t>
            </a:r>
            <a:endParaRPr lang="ko-KR" altLang="en-US"/>
          </a:p>
        </p:txBody>
      </p:sp>
      <p:pic>
        <p:nvPicPr>
          <p:cNvPr id="5" name="그림 4" descr="ch08-ex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695" y="3861048"/>
            <a:ext cx="2160240" cy="204154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20688"/>
            <a:ext cx="372898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61048"/>
            <a:ext cx="4536504" cy="276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5.2 if else </a:t>
            </a:r>
            <a:r>
              <a:rPr lang="ko-KR" altLang="en-US" smtClean="0"/>
              <a:t>조건문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if else </a:t>
            </a:r>
            <a:r>
              <a:rPr lang="ko-KR" altLang="en-US" smtClean="0"/>
              <a:t>조건문</a:t>
            </a:r>
            <a:endParaRPr lang="en-US" altLang="ko-KR" smtClean="0"/>
          </a:p>
          <a:p>
            <a:pPr lvl="1"/>
            <a:r>
              <a:rPr lang="ko-KR" altLang="en-US" smtClean="0"/>
              <a:t>두 가지로 분명하게 나눠지는 상황에서 사용</a:t>
            </a:r>
            <a:endParaRPr lang="en-US" altLang="ko-KR" smtClean="0"/>
          </a:p>
          <a:p>
            <a:pPr lvl="1"/>
            <a:r>
              <a:rPr lang="ko-KR" altLang="en-US" smtClean="0"/>
              <a:t>문장이 여러 행이라면 중괄호로 감싸줌</a:t>
            </a:r>
            <a:endParaRPr lang="ko-KR" altLang="en-US"/>
          </a:p>
        </p:txBody>
      </p:sp>
      <p:pic>
        <p:nvPicPr>
          <p:cNvPr id="4" name="그림 3" descr="ch08-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348880"/>
            <a:ext cx="3197370" cy="180020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348880"/>
            <a:ext cx="2769576" cy="175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15616" y="4149080"/>
          <a:ext cx="47525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8-4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 else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조건문의 순서도와 형식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if else </a:t>
            </a:r>
            <a:r>
              <a:rPr lang="ko-KR" altLang="en-US" smtClean="0"/>
              <a:t>조건문으로 조건에 따라 분기하기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비교 횟수 축소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if </a:t>
            </a:r>
            <a:r>
              <a:rPr lang="ko-KR" altLang="en-US" dirty="0" smtClean="0"/>
              <a:t>조건문을 사용할 경우 조건을 두 번 비교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   →  </a:t>
            </a:r>
            <a:r>
              <a:rPr lang="en-US" altLang="ko-KR" dirty="0" smtClean="0"/>
              <a:t>if else </a:t>
            </a:r>
            <a:r>
              <a:rPr lang="ko-KR" altLang="en-US" dirty="0" smtClean="0"/>
              <a:t>조건문을 사용하면 한 번만 비교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8-22]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앞의 예제와 </a:t>
            </a:r>
            <a:r>
              <a:rPr lang="ko-KR" altLang="en-US" dirty="0"/>
              <a:t>마찬가지로 </a:t>
            </a:r>
            <a:r>
              <a:rPr lang="ko-KR" altLang="en-US" dirty="0" smtClean="0"/>
              <a:t>실행 </a:t>
            </a:r>
            <a:r>
              <a:rPr lang="ko-KR" altLang="en-US" dirty="0"/>
              <a:t>시점에 따라 실행 결과가 달라질 수 있음</a:t>
            </a:r>
          </a:p>
          <a:p>
            <a:pPr lvl="1"/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8-5</a:t>
            </a:r>
            <a:endParaRPr lang="ko-KR" altLang="en-US"/>
          </a:p>
        </p:txBody>
      </p:sp>
      <p:pic>
        <p:nvPicPr>
          <p:cNvPr id="14" name="그림 13" descr="ch08-ex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831" y="3429000"/>
            <a:ext cx="2160240" cy="204154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3429000"/>
            <a:ext cx="479800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중첩 조건문과 </a:t>
            </a:r>
            <a:r>
              <a:rPr lang="en-US" altLang="ko-KR" dirty="0" smtClean="0"/>
              <a:t>if else if </a:t>
            </a:r>
            <a:r>
              <a:rPr lang="ko-KR" altLang="en-US" dirty="0" smtClean="0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5759871" cy="5761038"/>
          </a:xfrm>
        </p:spPr>
        <p:txBody>
          <a:bodyPr/>
          <a:lstStyle/>
          <a:p>
            <a:r>
              <a:rPr lang="ko-KR" altLang="en-US" dirty="0" smtClean="0"/>
              <a:t>조건문은 여러 번 중첩해서 사용 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84784"/>
            <a:ext cx="5976663" cy="381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중첩 조건문 이용하기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8-23]</a:t>
            </a:r>
            <a:r>
              <a:rPr lang="ko-KR" altLang="en-US" dirty="0" smtClean="0"/>
              <a:t>과 같이 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표현하고 싶은 일정에 맞게 조건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시점에 따라 다른 결과 출력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8-6</a:t>
            </a:r>
            <a:endParaRPr lang="ko-KR" altLang="en-US"/>
          </a:p>
        </p:txBody>
      </p:sp>
      <p:pic>
        <p:nvPicPr>
          <p:cNvPr id="5" name="그림 4" descr="ch08-ex05, -ex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4527" y="2276872"/>
            <a:ext cx="2160240" cy="204154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92" y="2276872"/>
            <a:ext cx="39909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5.3 </a:t>
            </a:r>
            <a:r>
              <a:rPr lang="ko-KR" altLang="en-US" dirty="0"/>
              <a:t>중첩 조건문과 </a:t>
            </a:r>
            <a:r>
              <a:rPr lang="en-US" altLang="ko-KR" dirty="0"/>
              <a:t>if else if </a:t>
            </a:r>
            <a:r>
              <a:rPr lang="ko-KR" altLang="en-US" dirty="0"/>
              <a:t>조건문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if else if </a:t>
            </a:r>
            <a:r>
              <a:rPr lang="ko-KR" altLang="en-US" dirty="0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중첩 조건문의 중괄호를 생략했을 경우</a:t>
            </a:r>
            <a:endParaRPr lang="en-US" altLang="ko-KR" dirty="0"/>
          </a:p>
          <a:p>
            <a:pPr lvl="1"/>
            <a:r>
              <a:rPr lang="ko-KR" altLang="en-US" dirty="0"/>
              <a:t>중복되지 않는 조건 세 가지 이상을 </a:t>
            </a:r>
            <a:r>
              <a:rPr lang="ko-KR" altLang="en-US" dirty="0" smtClean="0"/>
              <a:t>구분할 </a:t>
            </a:r>
            <a:r>
              <a:rPr lang="ko-KR" altLang="en-US" dirty="0"/>
              <a:t>때 사용</a:t>
            </a:r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39" y="2204864"/>
            <a:ext cx="532161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235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if else if </a:t>
            </a:r>
            <a:r>
              <a:rPr lang="ko-KR" altLang="en-US" smtClean="0"/>
              <a:t>조건문 이용하기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8-24]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중접</a:t>
            </a:r>
            <a:r>
              <a:rPr lang="ko-KR" altLang="en-US" dirty="0" smtClean="0"/>
              <a:t> 조건문을 사용했을 때보다  코드의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좋아짐</a:t>
            </a:r>
            <a:endParaRPr lang="en-US" altLang="ko-KR" dirty="0" smtClean="0"/>
          </a:p>
          <a:p>
            <a:pPr lvl="1"/>
            <a:r>
              <a:rPr lang="ko-KR" altLang="en-US" dirty="0"/>
              <a:t>실행 시점에 따라 다른 결과 출력</a:t>
            </a:r>
          </a:p>
          <a:p>
            <a:pPr lvl="1"/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8-7</a:t>
            </a:r>
            <a:endParaRPr lang="ko-KR" altLang="en-US"/>
          </a:p>
        </p:txBody>
      </p:sp>
      <p:pic>
        <p:nvPicPr>
          <p:cNvPr id="7" name="그림 6" descr="ch08-ex05, -ex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2961" y="2283318"/>
            <a:ext cx="1904863" cy="1800200"/>
          </a:xfrm>
          <a:prstGeom prst="rect">
            <a:avLst/>
          </a:prstGeom>
        </p:spPr>
      </p:pic>
      <p:pic>
        <p:nvPicPr>
          <p:cNvPr id="8" name="그림 7" descr="도형_면직사각형_옐로우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592" y="4941168"/>
            <a:ext cx="4824536" cy="1080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490" y="5153416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dirty="0" smtClean="0">
                <a:latin typeface="+mj-lt"/>
                <a:ea typeface="나눔고딕코딩" pitchFamily="49" charset="-127"/>
              </a:rPr>
              <a:t>_</a:t>
            </a:r>
            <a:r>
              <a:rPr lang="ko-KR" altLang="en-US" sz="2000" b="1" baseline="0" dirty="0" smtClean="0">
                <a:latin typeface="+mj-lt"/>
                <a:ea typeface="나눔고딕코딩" pitchFamily="49" charset="-127"/>
              </a:rPr>
              <a:t>논리 연산자와 조건문</a:t>
            </a:r>
            <a:endParaRPr lang="en-US" altLang="ko-KR" sz="2000" b="1" baseline="0" dirty="0" smtClean="0">
              <a:latin typeface="+mj-lt"/>
              <a:ea typeface="나눔고딕코딩" pitchFamily="49" charset="-127"/>
            </a:endParaRPr>
          </a:p>
          <a:p>
            <a:r>
              <a:rPr lang="ko-KR" altLang="en-US" sz="2000" dirty="0" smtClean="0">
                <a:latin typeface="+mj-lt"/>
                <a:ea typeface="나눔고딕코딩" pitchFamily="49" charset="-127"/>
              </a:rPr>
              <a:t>논리 연산자도 조건문에서 사용 가능</a:t>
            </a:r>
            <a:endParaRPr lang="en-US" altLang="ko-KR" sz="2000" dirty="0" smtClean="0">
              <a:latin typeface="+mj-lt"/>
              <a:ea typeface="나눔고딕코딩" pitchFamily="49" charset="-127"/>
            </a:endParaRPr>
          </a:p>
          <a:p>
            <a:endParaRPr lang="ko-KR" altLang="en-US" sz="2000" dirty="0" smtClean="0">
              <a:latin typeface="+mj-lt"/>
              <a:ea typeface="나눔고딕코딩" pitchFamily="49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60245"/>
            <a:ext cx="32575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자바스크립트의 기본 용어를 이해한다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자바스크립트 기본 자료형과 연산자를 사용하는 방법을 익힌다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조건문과 반복문을 사용해 자바스크립트 프로그램 흐름을 제어하는 방법을 익힌다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함수를 선언하고 호출하는 방법을 이해한다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객체의 기본 개념을 이해하고 속성과 메소드를 구분할 수 있다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58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6.1 </a:t>
            </a:r>
            <a:r>
              <a:rPr lang="ko-KR" altLang="en-US" smtClean="0"/>
              <a:t>배열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여러 개를 한꺼번에 다룰 수 있는 자료형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일종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대괄호 </a:t>
            </a:r>
            <a:r>
              <a:rPr lang="en-US" altLang="ko-KR" dirty="0" smtClean="0"/>
              <a:t>([])</a:t>
            </a:r>
            <a:r>
              <a:rPr lang="ko-KR" altLang="en-US" dirty="0" smtClean="0"/>
              <a:t>를 사용해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대괄호 내부의 각 자료는 쉼표로 구분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내부에 입력된 자료 하나하나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배열의 각 요소에 접근하는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이름 다음에 대괄호를 사용하여 순번을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대괄호 안의 숫자는 인덱스라고 부르며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배열 생성하고 접근하기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인덱스의 시작 숫자에 주의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8-8</a:t>
            </a:r>
            <a:endParaRPr lang="ko-KR" altLang="en-US"/>
          </a:p>
        </p:txBody>
      </p:sp>
      <p:pic>
        <p:nvPicPr>
          <p:cNvPr id="5" name="그림 4" descr="ch08-ex08- 세 번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1" y="1988840"/>
            <a:ext cx="1800201" cy="1769340"/>
          </a:xfrm>
          <a:prstGeom prst="rect">
            <a:avLst/>
          </a:prstGeom>
        </p:spPr>
      </p:pic>
      <p:pic>
        <p:nvPicPr>
          <p:cNvPr id="6" name="그림 5" descr="ch08-ex08-네 번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2239" y="1988840"/>
            <a:ext cx="1800201" cy="1769340"/>
          </a:xfrm>
          <a:prstGeom prst="rect">
            <a:avLst/>
          </a:prstGeom>
        </p:spPr>
      </p:pic>
      <p:pic>
        <p:nvPicPr>
          <p:cNvPr id="7" name="그림 6" descr="ch08-ex08-두 번째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7823" y="1988840"/>
            <a:ext cx="1800201" cy="1769340"/>
          </a:xfrm>
          <a:prstGeom prst="rect">
            <a:avLst/>
          </a:prstGeom>
        </p:spPr>
      </p:pic>
      <p:pic>
        <p:nvPicPr>
          <p:cNvPr id="8" name="그림 7" descr="ch08-ex08-첫 번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08" y="1988841"/>
            <a:ext cx="1800201" cy="1769340"/>
          </a:xfrm>
          <a:prstGeom prst="rect">
            <a:avLst/>
          </a:prstGeom>
        </p:spPr>
      </p:pic>
      <p:pic>
        <p:nvPicPr>
          <p:cNvPr id="9" name="그림 8" descr="도형_면직사각형_옐로우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3" y="5013176"/>
            <a:ext cx="5675925" cy="1440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5616" y="5241394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dirty="0" err="1" smtClean="0">
                <a:latin typeface="+mj-lt"/>
                <a:ea typeface="나눔고딕코딩" pitchFamily="49" charset="-127"/>
              </a:rPr>
              <a:t>_</a:t>
            </a:r>
            <a:r>
              <a:rPr lang="en-US" altLang="ko-KR" sz="2000" b="1" dirty="0" err="1" smtClean="0">
                <a:latin typeface="+mj-lt"/>
                <a:ea typeface="나눔고딕코딩" pitchFamily="49" charset="-127"/>
              </a:rPr>
              <a:t>length</a:t>
            </a:r>
            <a:r>
              <a:rPr lang="en-US" altLang="ko-KR" sz="2000" b="1" dirty="0" smtClean="0">
                <a:latin typeface="+mj-lt"/>
                <a:ea typeface="나눔고딕코딩" pitchFamily="49" charset="-127"/>
              </a:rPr>
              <a:t> </a:t>
            </a:r>
            <a:r>
              <a:rPr lang="ko-KR" altLang="en-US" sz="2000" b="1" dirty="0" smtClean="0">
                <a:latin typeface="+mj-lt"/>
                <a:ea typeface="나눔고딕코딩" pitchFamily="49" charset="-127"/>
              </a:rPr>
              <a:t>속성</a:t>
            </a:r>
            <a:endParaRPr lang="en-US" altLang="ko-KR" sz="2000" b="1" dirty="0" smtClean="0">
              <a:latin typeface="+mj-lt"/>
              <a:ea typeface="나눔고딕코딩" pitchFamily="49" charset="-127"/>
            </a:endParaRPr>
          </a:p>
          <a:p>
            <a:r>
              <a:rPr lang="ko-KR" altLang="en-US" sz="2000" dirty="0" smtClean="0">
                <a:latin typeface="+mj-lt"/>
                <a:ea typeface="나눔고딕코딩" pitchFamily="49" charset="-127"/>
              </a:rPr>
              <a:t>배열 요소의 개수를 확인 가능</a:t>
            </a:r>
            <a:endParaRPr lang="en-US" altLang="ko-KR" sz="2000" dirty="0" smtClean="0">
              <a:latin typeface="+mj-lt"/>
              <a:ea typeface="나눔고딕코딩" pitchFamily="49" charset="-127"/>
            </a:endParaRPr>
          </a:p>
          <a:p>
            <a:r>
              <a:rPr lang="en-US" altLang="ko-KR" sz="2000" dirty="0" smtClean="0">
                <a:latin typeface="+mj-lt"/>
                <a:ea typeface="나눔고딕코딩" pitchFamily="49" charset="-127"/>
              </a:rPr>
              <a:t>[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코드 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8-27] 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참고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2767"/>
            <a:ext cx="34671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90" y="5066878"/>
            <a:ext cx="31051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6.2 while </a:t>
            </a:r>
            <a:r>
              <a:rPr lang="ko-KR" altLang="en-US" smtClean="0"/>
              <a:t>반복문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반복문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기본적인 반복문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불리언</a:t>
            </a:r>
            <a:r>
              <a:rPr lang="ko-KR" altLang="en-US" dirty="0" smtClean="0"/>
              <a:t> 표현식이  참 → 중괄호 안의 문장을 계속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반드시 조건을 거짓으로 만들 수 있는 문장이 포함되어야 함</a:t>
            </a:r>
            <a:endParaRPr lang="en-US" altLang="ko-KR" dirty="0" smtClean="0"/>
          </a:p>
        </p:txBody>
      </p:sp>
      <p:pic>
        <p:nvPicPr>
          <p:cNvPr id="4" name="그림 3" descr="ch08-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564904"/>
            <a:ext cx="2731471" cy="214615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924944"/>
            <a:ext cx="311299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115616" y="4725144"/>
          <a:ext cx="47525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8-8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while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반복문의 순서도와 형식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while </a:t>
            </a:r>
            <a:r>
              <a:rPr lang="ko-KR" altLang="en-US" smtClean="0"/>
              <a:t>반복문 이용하기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ko-KR" altLang="en-US" dirty="0" err="1" smtClean="0"/>
              <a:t>불리언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거짓으로 만들어 반복문을 벗어나기</a:t>
            </a:r>
            <a:endParaRPr lang="en-US" altLang="ko-KR" dirty="0" smtClean="0"/>
          </a:p>
          <a:p>
            <a:pPr lvl="1">
              <a:buFont typeface="Wingdings" pitchFamily="2" charset="2"/>
              <a:buChar char="ü"/>
            </a:pPr>
            <a:r>
              <a:rPr lang="ko-KR" altLang="en-US" dirty="0" smtClean="0"/>
              <a:t>특정 숫자인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의 값을 증가시키는 방법으로 반복 횟수 조절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  (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거짓으로 만드는 방법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8-9</a:t>
            </a:r>
            <a:endParaRPr lang="ko-KR" altLang="en-US"/>
          </a:p>
        </p:txBody>
      </p:sp>
      <p:pic>
        <p:nvPicPr>
          <p:cNvPr id="5" name="그림 4" descr="ch08-ex09,ex10-두 번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8817" y="2420888"/>
            <a:ext cx="1887279" cy="1656184"/>
          </a:xfrm>
          <a:prstGeom prst="rect">
            <a:avLst/>
          </a:prstGeom>
        </p:spPr>
      </p:pic>
      <p:pic>
        <p:nvPicPr>
          <p:cNvPr id="6" name="그림 5" descr="ch08-ex09,ex10-세 번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9097" y="2420888"/>
            <a:ext cx="1887279" cy="1656184"/>
          </a:xfrm>
          <a:prstGeom prst="rect">
            <a:avLst/>
          </a:prstGeom>
        </p:spPr>
      </p:pic>
      <p:pic>
        <p:nvPicPr>
          <p:cNvPr id="7" name="그림 6" descr="ch08-ex09,ex10-첫 번째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0546" y="2420888"/>
            <a:ext cx="1887279" cy="1656184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21088"/>
            <a:ext cx="36290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6.3 for </a:t>
            </a:r>
            <a:r>
              <a:rPr lang="ko-KR" altLang="en-US" smtClean="0"/>
              <a:t>반복문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mtClean="0"/>
              <a:t>for </a:t>
            </a:r>
            <a:r>
              <a:rPr lang="ko-KR" altLang="en-US" smtClean="0"/>
              <a:t>반복문</a:t>
            </a:r>
            <a:endParaRPr lang="en-US" altLang="ko-KR" smtClean="0"/>
          </a:p>
          <a:p>
            <a:pPr lvl="1"/>
            <a:r>
              <a:rPr lang="ko-KR" altLang="en-US" smtClean="0"/>
              <a:t>원하는 횟수만큼 반복하고 싶을 경우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for </a:t>
            </a:r>
            <a:r>
              <a:rPr lang="ko-KR" altLang="en-US" smtClean="0"/>
              <a:t>반복문의 단계</a:t>
            </a:r>
            <a:endParaRPr lang="en-US" altLang="ko-KR" smtClean="0"/>
          </a:p>
          <a:p>
            <a:pPr lvl="1"/>
            <a:r>
              <a:rPr lang="ko-KR" altLang="en-US" smtClean="0"/>
              <a:t>초기식 비교</a:t>
            </a:r>
            <a:endParaRPr lang="en-US" altLang="ko-KR" smtClean="0"/>
          </a:p>
          <a:p>
            <a:pPr lvl="1"/>
            <a:r>
              <a:rPr lang="ko-KR" altLang="en-US" smtClean="0"/>
              <a:t>조건식 비교</a:t>
            </a:r>
            <a:endParaRPr lang="en-US" altLang="ko-KR" smtClean="0"/>
          </a:p>
          <a:p>
            <a:pPr lvl="1"/>
            <a:r>
              <a:rPr lang="ko-KR" altLang="en-US" smtClean="0"/>
              <a:t>문장 실행</a:t>
            </a:r>
            <a:endParaRPr lang="en-US" altLang="ko-KR" smtClean="0"/>
          </a:p>
          <a:p>
            <a:pPr lvl="1"/>
            <a:r>
              <a:rPr lang="ko-KR" altLang="en-US" smtClean="0"/>
              <a:t>종결식 실행</a:t>
            </a:r>
            <a:endParaRPr lang="en-US" altLang="ko-KR" smtClean="0"/>
          </a:p>
          <a:p>
            <a:pPr lvl="1"/>
            <a:r>
              <a:rPr lang="en-US" altLang="ko-KR" smtClean="0"/>
              <a:t>2</a:t>
            </a:r>
            <a:r>
              <a:rPr lang="ko-KR" altLang="en-US" smtClean="0"/>
              <a:t>단계로 이동 </a:t>
            </a:r>
            <a:endParaRPr lang="ko-KR" altLang="en-US"/>
          </a:p>
        </p:txBody>
      </p:sp>
      <p:pic>
        <p:nvPicPr>
          <p:cNvPr id="4" name="그림 3" descr="ch08-0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772816"/>
            <a:ext cx="3270172" cy="2232248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204864"/>
            <a:ext cx="3094881" cy="115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115616" y="4005064"/>
          <a:ext cx="47525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8-9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반복문의 순서도와 형식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for </a:t>
            </a:r>
            <a:r>
              <a:rPr lang="ko-KR" altLang="en-US" smtClean="0"/>
              <a:t>반복문 이용하기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8-29]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 smtClean="0"/>
              <a:t>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이용해 반복 횟수 조절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12149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8-10</a:t>
            </a:r>
            <a:endParaRPr lang="ko-KR" altLang="en-US"/>
          </a:p>
        </p:txBody>
      </p:sp>
      <p:pic>
        <p:nvPicPr>
          <p:cNvPr id="5" name="그림 4" descr="ch08-ex09,ex10-두 번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8526" y="2204864"/>
            <a:ext cx="1887279" cy="1656184"/>
          </a:xfrm>
          <a:prstGeom prst="rect">
            <a:avLst/>
          </a:prstGeom>
        </p:spPr>
      </p:pic>
      <p:pic>
        <p:nvPicPr>
          <p:cNvPr id="6" name="그림 5" descr="ch08-ex09,ex10-세 번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8806" y="2204864"/>
            <a:ext cx="1887279" cy="1656184"/>
          </a:xfrm>
          <a:prstGeom prst="rect">
            <a:avLst/>
          </a:prstGeom>
        </p:spPr>
      </p:pic>
      <p:pic>
        <p:nvPicPr>
          <p:cNvPr id="7" name="그림 6" descr="ch08-ex09,ex10-첫 번째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255" y="2204864"/>
            <a:ext cx="1887279" cy="1656184"/>
          </a:xfrm>
          <a:prstGeom prst="rect">
            <a:avLst/>
          </a:prstGeom>
        </p:spPr>
      </p:pic>
      <p:pic>
        <p:nvPicPr>
          <p:cNvPr id="8" name="그림 7" descr="도형_면직사각형_옐로우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4877161"/>
            <a:ext cx="8676456" cy="1440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3713" y="5077633"/>
            <a:ext cx="8198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dirty="0" smtClean="0">
                <a:latin typeface="+mj-lt"/>
                <a:ea typeface="나눔고딕코딩" pitchFamily="49" charset="-127"/>
              </a:rPr>
              <a:t>_</a:t>
            </a:r>
            <a:r>
              <a:rPr lang="ko-KR" altLang="en-US" sz="2000" b="1" dirty="0" smtClean="0">
                <a:latin typeface="+mj-lt"/>
                <a:ea typeface="나눔고딕코딩" pitchFamily="49" charset="-127"/>
              </a:rPr>
              <a:t>외부 요인으로 조건 변경</a:t>
            </a:r>
            <a:endParaRPr lang="en-US" altLang="ko-KR" sz="2000" b="1" dirty="0" smtClean="0">
              <a:latin typeface="+mj-lt"/>
              <a:ea typeface="나눔고딕코딩" pitchFamily="49" charset="-127"/>
            </a:endParaRPr>
          </a:p>
          <a:p>
            <a:r>
              <a:rPr lang="ko-KR" altLang="en-US" sz="2000" dirty="0" smtClean="0">
                <a:latin typeface="+mj-lt"/>
                <a:ea typeface="나눔고딕코딩" pitchFamily="49" charset="-127"/>
              </a:rPr>
              <a:t>대개 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for 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반복문을 많이 사용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, while 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반복문은 외부 요인으로 조건이</a:t>
            </a:r>
            <a:endParaRPr lang="en-US" altLang="ko-KR" sz="2000" dirty="0" smtClean="0">
              <a:latin typeface="+mj-lt"/>
              <a:ea typeface="나눔고딕코딩" pitchFamily="49" charset="-127"/>
            </a:endParaRPr>
          </a:p>
          <a:p>
            <a:r>
              <a:rPr lang="ko-KR" altLang="en-US" sz="2000" dirty="0" smtClean="0">
                <a:latin typeface="+mj-lt"/>
                <a:ea typeface="나눔고딕코딩" pitchFamily="49" charset="-127"/>
              </a:rPr>
              <a:t>변경되는 경우에 사용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. [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코드 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8-30]</a:t>
            </a:r>
            <a:r>
              <a:rPr lang="ko-KR" altLang="en-US" sz="2000" dirty="0">
                <a:latin typeface="+mj-lt"/>
                <a:ea typeface="나눔고딕코딩" pitchFamily="49" charset="-127"/>
              </a:rPr>
              <a:t> 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참고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.</a:t>
            </a:r>
            <a:endParaRPr lang="ko-KR" altLang="en-US" sz="2000" dirty="0" smtClean="0">
              <a:latin typeface="+mj-lt"/>
              <a:ea typeface="나눔고딕코딩" pitchFamily="49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58" y="308248"/>
            <a:ext cx="36861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 for </a:t>
            </a:r>
            <a:r>
              <a:rPr lang="ko-KR" altLang="en-US" smtClean="0"/>
              <a:t>반복문을 사용해 덧셈하기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8-31]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 smtClean="0"/>
              <a:t>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이용해 반복 횟수 증가 및 덧셈 진행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756165" cy="514126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8-11</a:t>
            </a:r>
            <a:endParaRPr lang="ko-KR" altLang="en-US"/>
          </a:p>
        </p:txBody>
      </p:sp>
      <p:pic>
        <p:nvPicPr>
          <p:cNvPr id="5" name="그림 4" descr="ch08-ex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844824"/>
            <a:ext cx="2448272" cy="2406302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00225"/>
            <a:ext cx="32289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함수 선언과 </a:t>
            </a:r>
            <a:r>
              <a:rPr lang="ko-KR" altLang="en-US" dirty="0" smtClean="0"/>
              <a:t>호출 및 실행 우선순위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코드의 집합을 나타내는 자료형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함수 생성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익명 함수 생성 방법 → 함수 이름을 입력하지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선언적 함수 생성 </a:t>
            </a:r>
            <a:r>
              <a:rPr lang="ko-KR" altLang="en-US" dirty="0"/>
              <a:t>방법 </a:t>
            </a:r>
            <a:r>
              <a:rPr lang="ko-KR" altLang="en-US" dirty="0" smtClean="0"/>
              <a:t>→ 함수 이름을 입력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225876"/>
              </p:ext>
            </p:extLst>
          </p:nvPr>
        </p:nvGraphicFramePr>
        <p:xfrm>
          <a:off x="1331640" y="3861048"/>
          <a:ext cx="6120680" cy="15841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6652"/>
                <a:gridCol w="3524028"/>
              </a:tblGrid>
              <a:tr h="4224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방법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표현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24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① 익명 함수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function () {</a:t>
                      </a:r>
                      <a:r>
                        <a:rPr lang="en-US" altLang="ko-KR" baseline="0" smtClean="0">
                          <a:solidFill>
                            <a:schemeClr val="tx1"/>
                          </a:solidFill>
                        </a:rPr>
                        <a:t> } ;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92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② 선언적 함수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function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함수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() {</a:t>
                      </a: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1695"/>
              </p:ext>
            </p:extLst>
          </p:nvPr>
        </p:nvGraphicFramePr>
        <p:xfrm>
          <a:off x="1331640" y="3429000"/>
          <a:ext cx="37444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8-12</a:t>
                      </a:r>
                      <a:r>
                        <a:rPr lang="en-US" altLang="ko-KR" b="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함수 생성 방식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함수 선언하기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익명 함수 선언하기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8-32]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선언적 함수 선언하기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8-33]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12149" cy="442118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8-12</a:t>
            </a:r>
            <a:endParaRPr lang="ko-KR" altLang="en-US"/>
          </a:p>
        </p:txBody>
      </p:sp>
      <p:pic>
        <p:nvPicPr>
          <p:cNvPr id="5" name="그림 4" descr="ch08-ex12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916832"/>
            <a:ext cx="2232248" cy="1860206"/>
          </a:xfrm>
          <a:prstGeom prst="rect">
            <a:avLst/>
          </a:prstGeom>
        </p:spPr>
      </p:pic>
      <p:pic>
        <p:nvPicPr>
          <p:cNvPr id="6" name="그림 5" descr="ch08-ex12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4941168"/>
            <a:ext cx="2194444" cy="1656184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956347"/>
            <a:ext cx="33528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359" y="4329113"/>
            <a:ext cx="3400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7.1 </a:t>
            </a:r>
            <a:r>
              <a:rPr lang="ko-KR" altLang="en-US" smtClean="0"/>
              <a:t>선언과 호출 및 실행 우선순위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이름 뒤에 괄호를 사용해 실행하는 것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실행 우선순위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함수도 </a:t>
            </a:r>
            <a:r>
              <a:rPr lang="ko-KR" altLang="en-US" dirty="0"/>
              <a:t>변수 → </a:t>
            </a:r>
            <a:r>
              <a:rPr lang="ko-KR" altLang="en-US" dirty="0" smtClean="0"/>
              <a:t>가장 마지막에 입력된 값이 저장되어 실행됨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익명 함수 간의 우선순위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순서대로 </a:t>
            </a:r>
            <a:endParaRPr lang="en-US" altLang="ko-KR" dirty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8-34]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나중에 입력된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_B’</a:t>
            </a:r>
            <a:r>
              <a:rPr lang="ko-KR" altLang="en-US" dirty="0" smtClean="0"/>
              <a:t>가 실행됨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선언적 함수와 익명 함수 간의 우선순위</a:t>
            </a:r>
            <a:r>
              <a:rPr lang="en-US" altLang="ko-KR" dirty="0" smtClean="0"/>
              <a:t>: </a:t>
            </a:r>
            <a:r>
              <a:rPr lang="ko-KR" altLang="en-US" dirty="0" smtClean="0"/>
              <a:t> 선언적 함수를 먼저 읽음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8-35]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</a:t>
            </a:r>
            <a:r>
              <a:rPr lang="ko-KR" altLang="en-US" dirty="0"/>
              <a:t>언</a:t>
            </a:r>
            <a:r>
              <a:rPr lang="ko-KR" altLang="en-US" dirty="0" smtClean="0"/>
              <a:t>적 함수가 뒤에 있지만 먼저 읽음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나중에 읽은 익명함수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_A’</a:t>
            </a:r>
            <a:r>
              <a:rPr lang="ko-KR" altLang="en-US" dirty="0" smtClean="0"/>
              <a:t>가 실행됨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52" y="1412776"/>
            <a:ext cx="2979742" cy="106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373216"/>
            <a:ext cx="3679148" cy="136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1.1 </a:t>
            </a:r>
            <a:r>
              <a:rPr lang="ko-KR" altLang="en-US" smtClean="0"/>
              <a:t>표현식과 문장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표현식</a:t>
            </a:r>
            <a:endParaRPr lang="en-US" altLang="ko-KR" smtClean="0"/>
          </a:p>
          <a:p>
            <a:pPr lvl="1"/>
            <a:r>
              <a:rPr lang="ko-KR" altLang="en-US" smtClean="0"/>
              <a:t>값을 만들어내는 간단한 코드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코드 맨 마지막에 세미콜론을 찍어 종결을 나타냄</a:t>
            </a:r>
          </a:p>
          <a:p>
            <a:pPr lvl="1"/>
            <a:r>
              <a:rPr lang="ko-KR" altLang="en-US" smtClean="0"/>
              <a:t>표현식이 모여 문장이 됨</a:t>
            </a:r>
            <a:endParaRPr lang="en-US" altLang="ko-KR" smtClean="0"/>
          </a:p>
          <a:p>
            <a:pPr lvl="1"/>
            <a:r>
              <a:rPr lang="ko-KR" altLang="en-US" smtClean="0"/>
              <a:t>문장이 모여 프로그램이 됨</a:t>
            </a:r>
            <a:endParaRPr lang="en-US" altLang="ko-KR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844824"/>
            <a:ext cx="1800200" cy="877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509120"/>
            <a:ext cx="278353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7.2 </a:t>
            </a:r>
            <a:r>
              <a:rPr lang="ko-KR" altLang="en-US" smtClean="0"/>
              <a:t>매개변수와 반환값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매개변수</a:t>
            </a:r>
            <a:endParaRPr lang="en-US" altLang="ko-KR" smtClean="0"/>
          </a:p>
          <a:p>
            <a:pPr lvl="1"/>
            <a:r>
              <a:rPr lang="ko-KR" altLang="en-US" smtClean="0"/>
              <a:t>함수의 괄호 안에 집어넣는 것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smtClean="0"/>
              <a:t>반환값</a:t>
            </a:r>
            <a:r>
              <a:rPr lang="en-US" altLang="ko-KR" smtClean="0"/>
              <a:t>(</a:t>
            </a:r>
            <a:r>
              <a:rPr lang="ko-KR" altLang="en-US" smtClean="0"/>
              <a:t>리턴값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함수를 실행한 결과</a:t>
            </a:r>
            <a:endParaRPr lang="en-US" altLang="ko-KR" smtClean="0"/>
          </a:p>
        </p:txBody>
      </p:sp>
      <p:pic>
        <p:nvPicPr>
          <p:cNvPr id="4" name="그림 3" descr="ch08-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3140968"/>
            <a:ext cx="2301240" cy="214122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140968"/>
            <a:ext cx="4392488" cy="198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012160" y="5229200"/>
          <a:ext cx="1800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8-13</a:t>
                      </a:r>
                      <a:r>
                        <a:rPr lang="en-US" altLang="ko-KR" b="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함수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함수의 매개변수와 반환값 알아보기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8-36]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</a:t>
            </a:r>
            <a:r>
              <a:rPr lang="en-US" altLang="ko-KR" dirty="0" smtClean="0"/>
              <a:t>: x</a:t>
            </a:r>
          </a:p>
          <a:p>
            <a:pPr lvl="1"/>
            <a:r>
              <a:rPr lang="ko-KR" altLang="en-US" dirty="0" smtClean="0"/>
              <a:t>반환값</a:t>
            </a:r>
            <a:r>
              <a:rPr lang="en-US" altLang="ko-KR" dirty="0" smtClean="0"/>
              <a:t>: x</a:t>
            </a:r>
            <a:r>
              <a:rPr lang="en-US" altLang="ko-KR" baseline="30000" dirty="0" smtClean="0"/>
              <a:t>2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을 넣으면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가 반환됨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12149" cy="514126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8-13</a:t>
            </a:r>
            <a:endParaRPr lang="ko-KR" altLang="en-US"/>
          </a:p>
        </p:txBody>
      </p:sp>
      <p:pic>
        <p:nvPicPr>
          <p:cNvPr id="5" name="그림 4" descr="ch08-ex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251" y="2708920"/>
            <a:ext cx="1904863" cy="1872208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09700"/>
            <a:ext cx="3493732" cy="224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7.3 </a:t>
            </a:r>
            <a:r>
              <a:rPr lang="ko-KR" altLang="en-US" smtClean="0"/>
              <a:t>콜백 함수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콜백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매개변수로 전달되는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익명 함수로 사용하는 경우가 많음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매개변수에 </a:t>
            </a:r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3-38]</a:t>
            </a:r>
            <a:r>
              <a:rPr lang="ko-KR" altLang="en-US" dirty="0" smtClean="0"/>
              <a:t>처럼  익명 함수를 곧바로 입력할 수도 있음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12057"/>
            <a:ext cx="3603826" cy="239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1" y="2712057"/>
            <a:ext cx="4169537" cy="297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콜백 함수 사용하기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8-37]</a:t>
            </a:r>
            <a:r>
              <a:rPr lang="ko-KR" altLang="en-US" dirty="0" smtClean="0"/>
              <a:t>과 같이  작성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callback ()</a:t>
            </a:r>
          </a:p>
          <a:p>
            <a:pPr lvl="2"/>
            <a:r>
              <a:rPr lang="ko-KR" altLang="en-US" dirty="0" smtClean="0"/>
              <a:t>문자열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함수 호출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출력하는 함수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callTenTimes</a:t>
            </a:r>
            <a:r>
              <a:rPr lang="en-US" altLang="ko-KR" dirty="0" smtClean="0"/>
              <a:t> ()</a:t>
            </a:r>
          </a:p>
          <a:p>
            <a:pPr lvl="2"/>
            <a:r>
              <a:rPr lang="ko-KR" altLang="en-US" dirty="0" smtClean="0"/>
              <a:t>매개변수로 전달된 함수를 열 번 호출하는 함수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298102"/>
          </a:xfrm>
        </p:spPr>
        <p:txBody>
          <a:bodyPr/>
          <a:lstStyle/>
          <a:p>
            <a:r>
              <a:rPr lang="ko-KR" altLang="en-US" dirty="0" smtClean="0"/>
              <a:t>기본 예제 </a:t>
            </a:r>
            <a:r>
              <a:rPr lang="en-US" altLang="ko-KR" dirty="0" smtClean="0"/>
              <a:t>8-14</a:t>
            </a:r>
            <a:endParaRPr lang="ko-KR" altLang="en-US" dirty="0"/>
          </a:p>
        </p:txBody>
      </p:sp>
      <p:pic>
        <p:nvPicPr>
          <p:cNvPr id="5" name="그림 4" descr="ch08-ex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5" y="3861048"/>
            <a:ext cx="1758335" cy="1728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4293096"/>
            <a:ext cx="1512168" cy="369332"/>
          </a:xfrm>
          <a:prstGeom prst="rect">
            <a:avLst/>
          </a:prstGeom>
          <a:noFill/>
          <a:ln w="19050">
            <a:solidFill>
              <a:srgbClr val="FFCC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10</a:t>
            </a:r>
            <a:r>
              <a:rPr lang="ko-KR" altLang="en-US" smtClean="0"/>
              <a:t>번 출력됨</a:t>
            </a:r>
            <a:endParaRPr lang="ko-KR" altLang="en-US"/>
          </a:p>
        </p:txBody>
      </p:sp>
      <p:cxnSp>
        <p:nvCxnSpPr>
          <p:cNvPr id="8" name="직선 연결선 7"/>
          <p:cNvCxnSpPr>
            <a:stCxn id="5" idx="3"/>
            <a:endCxn id="6" idx="1"/>
          </p:cNvCxnSpPr>
          <p:nvPr/>
        </p:nvCxnSpPr>
        <p:spPr>
          <a:xfrm flipV="1">
            <a:off x="2873950" y="4477762"/>
            <a:ext cx="1121986" cy="247382"/>
          </a:xfrm>
          <a:prstGeom prst="line">
            <a:avLst/>
          </a:prstGeom>
          <a:ln w="19050">
            <a:solidFill>
              <a:srgbClr val="FF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8.1 </a:t>
            </a:r>
            <a:r>
              <a:rPr lang="ko-KR" altLang="en-US" smtClean="0"/>
              <a:t>객체 개요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자료형을 한 번에 저장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객체는 키를 </a:t>
            </a:r>
            <a:r>
              <a:rPr lang="ko-KR" altLang="en-US" dirty="0" smtClean="0"/>
              <a:t>기반으로 자료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참고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배열은 인덱스를 기반으로 자료 저장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객체의 요소에는 대괄호 또는 마침표를 사용해 접근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product[‘</a:t>
            </a:r>
            <a:r>
              <a:rPr lang="ko-KR" altLang="en-US" dirty="0" smtClean="0"/>
              <a:t>제품명</a:t>
            </a:r>
            <a:r>
              <a:rPr lang="en-US" altLang="ko-KR" dirty="0" smtClean="0"/>
              <a:t>’]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product.</a:t>
            </a:r>
            <a:r>
              <a:rPr lang="ko-KR" altLang="en-US" dirty="0" smtClean="0"/>
              <a:t>제품명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42188" y="3976035"/>
            <a:ext cx="7992888" cy="2852936"/>
            <a:chOff x="611560" y="3212974"/>
            <a:chExt cx="7992888" cy="3024337"/>
          </a:xfrm>
        </p:grpSpPr>
        <p:pic>
          <p:nvPicPr>
            <p:cNvPr id="4" name="그림 3" descr="도형_면직사각형_옐로우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1560" y="3212974"/>
              <a:ext cx="7992888" cy="30243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88747" y="3653914"/>
              <a:ext cx="703851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dirty="0" smtClean="0">
                  <a:latin typeface="+mj-lt"/>
                  <a:ea typeface="나눔고딕코딩" pitchFamily="49" charset="-127"/>
                </a:rPr>
                <a:t>_</a:t>
              </a:r>
              <a:r>
                <a:rPr lang="ko-KR" altLang="en-US" sz="2000" b="1" dirty="0" smtClean="0">
                  <a:latin typeface="+mj-lt"/>
                  <a:ea typeface="나눔고딕코딩" pitchFamily="49" charset="-127"/>
                </a:rPr>
                <a:t>식별자로 사용할 수 없는 키</a:t>
              </a:r>
              <a:endParaRPr lang="en-US" altLang="ko-KR" sz="2000" b="1" dirty="0" smtClean="0">
                <a:latin typeface="+mj-lt"/>
                <a:ea typeface="나눔고딕코딩" pitchFamily="49" charset="-127"/>
              </a:endParaRPr>
            </a:p>
            <a:p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식별자 생성 규칙에 어긋나는 문자를 키로 사용하는 경우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:</a:t>
              </a:r>
            </a:p>
            <a:p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반드시 대괄호를 해 주어야 함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.</a:t>
              </a:r>
            </a:p>
            <a:p>
              <a:endParaRPr lang="ko-KR" altLang="en-US" sz="2000" dirty="0" smtClean="0">
                <a:latin typeface="+mj-lt"/>
                <a:ea typeface="나눔고딕코딩" pitchFamily="49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8747" y="4869160"/>
              <a:ext cx="7038513" cy="93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smtClean="0">
                  <a:latin typeface="+mj-lt"/>
                  <a:ea typeface="나눔고딕코딩" pitchFamily="49" charset="-127"/>
                </a:rPr>
                <a:t>_</a:t>
              </a:r>
              <a:r>
                <a:rPr lang="ko-KR" altLang="en-US" sz="2000" b="1" baseline="0" smtClean="0">
                  <a:latin typeface="+mj-lt"/>
                  <a:ea typeface="나눔고딕코딩" pitchFamily="49" charset="-127"/>
                </a:rPr>
                <a:t>객체와 반복문</a:t>
              </a:r>
              <a:endParaRPr lang="en-US" altLang="ko-KR" sz="2000" b="1" baseline="0" smtClean="0">
                <a:latin typeface="+mj-lt"/>
                <a:ea typeface="나눔고딕코딩" pitchFamily="49" charset="-127"/>
              </a:endParaRPr>
            </a:p>
            <a:p>
              <a:r>
                <a:rPr lang="en-US" altLang="ko-KR" sz="2000" smtClean="0">
                  <a:latin typeface="+mj-lt"/>
                  <a:ea typeface="나눔고딕코딩" pitchFamily="49" charset="-127"/>
                </a:rPr>
                <a:t>for in </a:t>
              </a:r>
              <a:r>
                <a:rPr lang="ko-KR" altLang="en-US" sz="2000" smtClean="0">
                  <a:latin typeface="+mj-lt"/>
                  <a:ea typeface="나눔고딕코딩" pitchFamily="49" charset="-127"/>
                </a:rPr>
                <a:t>반복문을 사용하면 객체의 요소를 하나하나 살펴볼 수 있음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8.2 </a:t>
            </a:r>
            <a:r>
              <a:rPr lang="ko-KR" altLang="en-US" smtClean="0"/>
              <a:t>속성과 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내부에 있는 값 하나하나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내부에 있는 값 하나하나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속성 중 자료형이 함수인 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자기 자신이 가지고 있는 속성이라는 것을 표시할 때는 </a:t>
            </a:r>
            <a:r>
              <a:rPr lang="en-US" altLang="ko-KR" dirty="0" smtClean="0"/>
              <a:t>this </a:t>
            </a:r>
            <a:r>
              <a:rPr lang="ko-KR" altLang="en-US" dirty="0" smtClean="0"/>
              <a:t>키워드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언어와 달리 </a:t>
            </a:r>
            <a:r>
              <a:rPr lang="en-US" altLang="ko-KR" dirty="0" smtClean="0"/>
              <a:t>this </a:t>
            </a:r>
            <a:r>
              <a:rPr lang="ko-KR" altLang="en-US" dirty="0" smtClean="0"/>
              <a:t>키워드를 생략하면 에러 발생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2" y="980728"/>
            <a:ext cx="50292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71265"/>
            <a:ext cx="37623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2" y="4149080"/>
            <a:ext cx="54387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909" y="4725144"/>
            <a:ext cx="35528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04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1.2 </a:t>
            </a:r>
            <a:r>
              <a:rPr lang="ko-KR" altLang="en-US" smtClean="0"/>
              <a:t>키워드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키워드</a:t>
            </a:r>
            <a:endParaRPr lang="en-US" altLang="ko-KR" smtClean="0"/>
          </a:p>
          <a:p>
            <a:pPr lvl="1"/>
            <a:r>
              <a:rPr lang="ko-KR" altLang="en-US" smtClean="0"/>
              <a:t>특별한 의미가 부여된 단어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/>
        </p:nvGraphicFramePr>
        <p:xfrm>
          <a:off x="1331640" y="2204864"/>
          <a:ext cx="4896544" cy="2728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28"/>
                <a:gridCol w="1111753"/>
                <a:gridCol w="1480535"/>
                <a:gridCol w="1152128"/>
              </a:tblGrid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break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else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instanceof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true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case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new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try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catch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finally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typeof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continue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for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return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default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function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switch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void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delete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this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while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throw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with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259632" y="177281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8-1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자바스크립트 키워드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1.2 </a:t>
            </a:r>
            <a:r>
              <a:rPr lang="ko-KR" altLang="en-US" smtClean="0"/>
              <a:t>키워드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/>
        </p:nvGraphicFramePr>
        <p:xfrm>
          <a:off x="899592" y="1484784"/>
          <a:ext cx="6336704" cy="3118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8"/>
                <a:gridCol w="1656184"/>
                <a:gridCol w="1296144"/>
                <a:gridCol w="1872208"/>
              </a:tblGrid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abstract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enum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short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export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interface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static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extends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super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char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final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native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synchronized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class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package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throws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const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goto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private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transient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debugger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implements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protected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volatile</a:t>
                      </a:r>
                      <a:endParaRPr lang="ko-KR" altLang="en-US"/>
                    </a:p>
                  </a:txBody>
                  <a:tcPr/>
                </a:tc>
              </a:tr>
              <a:tr h="389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import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public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27584" y="9807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8-2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자바스크립트 예약 키워드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1.3 </a:t>
            </a:r>
            <a:r>
              <a:rPr lang="ko-KR" altLang="en-US" smtClean="0"/>
              <a:t>식별자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식별자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자바스크립트에서 이름을 붙일 때 사용하는 단어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식별자의 규칙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키워드를 사용하면 안 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특수문자는  </a:t>
            </a:r>
            <a:r>
              <a:rPr lang="en-US" altLang="ko-KR" dirty="0" smtClean="0"/>
              <a:t>_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$</a:t>
            </a:r>
            <a:r>
              <a:rPr lang="ko-KR" altLang="en-US" dirty="0" smtClean="0"/>
              <a:t>만 허용한다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숫자로 시작하면 안 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공백은 입력하면 안 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식별자를 만들 때 지키는 관례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함수의 이름은 항상 대문자로 시작한다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메소드의 이름은 항상 소문자로 시작한다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여러 단어로 이뤄진 식별자는 각 단어의 첫 글자를 대문자로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1.3 </a:t>
            </a:r>
            <a:r>
              <a:rPr lang="ko-KR" altLang="en-US" smtClean="0"/>
              <a:t>식별자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식별자의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734742"/>
              </p:ext>
            </p:extLst>
          </p:nvPr>
        </p:nvGraphicFramePr>
        <p:xfrm>
          <a:off x="1259632" y="4497680"/>
          <a:ext cx="7416825" cy="12355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8312"/>
                <a:gridCol w="1872208"/>
                <a:gridCol w="2736305"/>
              </a:tblGrid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단독으로 사용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다른 식별자와 함께 사용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식별자 뒤에 괄호 없음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변수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속성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식별자 뒤에 괄호 있음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함수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메소드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21890"/>
              </p:ext>
            </p:extLst>
          </p:nvPr>
        </p:nvGraphicFramePr>
        <p:xfrm>
          <a:off x="1187624" y="399362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8-3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자바스크립트의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</a:rPr>
                        <a:t>식별자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 종류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168829"/>
            <a:ext cx="48006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1.4 </a:t>
            </a:r>
            <a:r>
              <a:rPr lang="ko-KR" altLang="en-US" smtClean="0"/>
              <a:t>주석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주석</a:t>
            </a:r>
            <a:endParaRPr lang="en-US" altLang="ko-KR" smtClean="0"/>
          </a:p>
          <a:p>
            <a:pPr lvl="1"/>
            <a:r>
              <a:rPr lang="ko-KR" altLang="en-US" smtClean="0"/>
              <a:t>프로그램의 진행에 전혀 영향을 주지 않는 코드</a:t>
            </a:r>
            <a:endParaRPr lang="en-US" altLang="ko-KR" smtClean="0"/>
          </a:p>
          <a:p>
            <a:pPr lvl="1"/>
            <a:r>
              <a:rPr lang="ko-KR" altLang="en-US" smtClean="0"/>
              <a:t>프로그램을 설명하는데 사용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/>
        </p:nvGraphicFramePr>
        <p:xfrm>
          <a:off x="1259632" y="2708920"/>
          <a:ext cx="7416824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8272"/>
                <a:gridCol w="4968552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방법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표현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① 한 행 주석 처리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rgbClr val="00B050"/>
                          </a:solidFill>
                        </a:rPr>
                        <a:t>// </a:t>
                      </a:r>
                      <a:r>
                        <a:rPr lang="ko-KR" altLang="en-US" smtClean="0">
                          <a:solidFill>
                            <a:srgbClr val="00B050"/>
                          </a:solidFill>
                        </a:rPr>
                        <a:t>주석문</a:t>
                      </a:r>
                      <a:endParaRPr lang="ko-KR" alt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② 여러 행 주석 처리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rgbClr val="00B050"/>
                          </a:solidFill>
                        </a:rPr>
                        <a:t>/*</a:t>
                      </a:r>
                    </a:p>
                    <a:p>
                      <a:pPr latinLnBrk="1"/>
                      <a:endParaRPr lang="en-US" altLang="ko-KR" smtClean="0">
                        <a:solidFill>
                          <a:srgbClr val="00B050"/>
                        </a:solidFill>
                      </a:endParaRPr>
                    </a:p>
                    <a:p>
                      <a:pPr latinLnBrk="1"/>
                      <a:r>
                        <a:rPr lang="ko-KR" altLang="en-US" smtClean="0">
                          <a:solidFill>
                            <a:srgbClr val="00B050"/>
                          </a:solidFill>
                        </a:rPr>
                        <a:t>주석문</a:t>
                      </a:r>
                      <a:endParaRPr lang="en-US" altLang="ko-KR" smtClean="0">
                        <a:solidFill>
                          <a:srgbClr val="00B050"/>
                        </a:solidFill>
                      </a:endParaRPr>
                    </a:p>
                    <a:p>
                      <a:pPr latinLnBrk="1"/>
                      <a:r>
                        <a:rPr lang="ko-KR" altLang="en-US" smtClean="0">
                          <a:solidFill>
                            <a:srgbClr val="00B050"/>
                          </a:solidFill>
                        </a:rPr>
                        <a:t>주석문</a:t>
                      </a:r>
                      <a:endParaRPr lang="en-US" altLang="ko-KR" smtClean="0">
                        <a:solidFill>
                          <a:srgbClr val="00B050"/>
                        </a:solidFill>
                      </a:endParaRPr>
                    </a:p>
                    <a:p>
                      <a:pPr latinLnBrk="1"/>
                      <a:endParaRPr lang="en-US" altLang="ko-KR" smtClean="0">
                        <a:solidFill>
                          <a:srgbClr val="00B050"/>
                        </a:solidFill>
                      </a:endParaRPr>
                    </a:p>
                    <a:p>
                      <a:pPr latinLnBrk="1"/>
                      <a:r>
                        <a:rPr lang="en-US" altLang="ko-KR" smtClean="0">
                          <a:solidFill>
                            <a:srgbClr val="00B050"/>
                          </a:solidFill>
                        </a:rPr>
                        <a:t>*/</a:t>
                      </a:r>
                      <a:endParaRPr lang="ko-KR" alt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87624" y="220486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8-4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주석 처리 방법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1601</Words>
  <Application>Microsoft Office PowerPoint</Application>
  <PresentationFormat>화면 슬라이드 쇼(4:3)</PresentationFormat>
  <Paragraphs>528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굴림</vt:lpstr>
      <vt:lpstr>Arial</vt:lpstr>
      <vt:lpstr>나눔고딕</vt:lpstr>
      <vt:lpstr>나눔고딕코딩</vt:lpstr>
      <vt:lpstr>drfont_daraehand</vt:lpstr>
      <vt:lpstr>맑은 고딕</vt:lpstr>
      <vt:lpstr>Tahoma</vt:lpstr>
      <vt:lpstr>Wingdings</vt:lpstr>
      <vt:lpstr>나눔손글씨 펜</vt:lpstr>
      <vt:lpstr>HY견고딕</vt:lpstr>
      <vt:lpstr>Office 테마</vt:lpstr>
      <vt:lpstr>08장 자바스크립트 기본</vt:lpstr>
      <vt:lpstr>PowerPoint 프레젠테이션</vt:lpstr>
      <vt:lpstr>PowerPoint 프레젠테이션</vt:lpstr>
      <vt:lpstr>1.1 표현식과 문장</vt:lpstr>
      <vt:lpstr>1.2 키워드</vt:lpstr>
      <vt:lpstr>1.2 키워드</vt:lpstr>
      <vt:lpstr>1.3 식별자</vt:lpstr>
      <vt:lpstr>1.3 식별자</vt:lpstr>
      <vt:lpstr>1.4 주석</vt:lpstr>
      <vt:lpstr>2 자바스크립트 출력</vt:lpstr>
      <vt:lpstr>자바스크립트 기본 출력 익히기</vt:lpstr>
      <vt:lpstr>3 자료형</vt:lpstr>
      <vt:lpstr>3.1 숫자</vt:lpstr>
      <vt:lpstr>3.2 문자열</vt:lpstr>
      <vt:lpstr>3.2 문자열</vt:lpstr>
      <vt:lpstr>3.3 불리언</vt:lpstr>
      <vt:lpstr>3.3 불리언</vt:lpstr>
      <vt:lpstr>3.3 불리언</vt:lpstr>
      <vt:lpstr>4 변수</vt:lpstr>
      <vt:lpstr>변수 사용법(선언과 초기화) 익히기</vt:lpstr>
      <vt:lpstr>5.1 if 조건문</vt:lpstr>
      <vt:lpstr>if 조건문으로 참, 거짓 구분하기</vt:lpstr>
      <vt:lpstr>if 조건문으로 조건에 따라 분기하기</vt:lpstr>
      <vt:lpstr>5.2 if else 조건문</vt:lpstr>
      <vt:lpstr>if else 조건문으로 조건에 따라 분기하기</vt:lpstr>
      <vt:lpstr>5.3 중첩 조건문과 if else if 조건문</vt:lpstr>
      <vt:lpstr>중첩 조건문 이용하기</vt:lpstr>
      <vt:lpstr>5.3 중첩 조건문과 if else if 조건문</vt:lpstr>
      <vt:lpstr>if else if 조건문 이용하기</vt:lpstr>
      <vt:lpstr>6.1 배열</vt:lpstr>
      <vt:lpstr>배열 생성하고 접근하기</vt:lpstr>
      <vt:lpstr>6.2 while 반복문</vt:lpstr>
      <vt:lpstr>while 반복문 이용하기</vt:lpstr>
      <vt:lpstr>6.3 for 반복문</vt:lpstr>
      <vt:lpstr> for 반복문 이용하기</vt:lpstr>
      <vt:lpstr>  for 반복문을 사용해 덧셈하기</vt:lpstr>
      <vt:lpstr>7.1 함수 선언과 호출 및 실행 우선순위</vt:lpstr>
      <vt:lpstr>함수 선언하기</vt:lpstr>
      <vt:lpstr>7.1 선언과 호출 및 실행 우선순위</vt:lpstr>
      <vt:lpstr>7.2 매개변수와 반환값</vt:lpstr>
      <vt:lpstr>함수의 매개변수와 반환값 알아보기</vt:lpstr>
      <vt:lpstr>7.3 콜백 함수</vt:lpstr>
      <vt:lpstr>콜백 함수 사용하기</vt:lpstr>
      <vt:lpstr>8.1 객체 개요</vt:lpstr>
      <vt:lpstr>8.2 속성과 메소드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Lee</cp:lastModifiedBy>
  <cp:revision>155</cp:revision>
  <dcterms:created xsi:type="dcterms:W3CDTF">2013-06-03T09:37:00Z</dcterms:created>
  <dcterms:modified xsi:type="dcterms:W3CDTF">2014-04-26T03:34:44Z</dcterms:modified>
</cp:coreProperties>
</file>